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2" r:id="rId3"/>
    <p:sldId id="257" r:id="rId4"/>
    <p:sldId id="258" r:id="rId5"/>
    <p:sldId id="261" r:id="rId6"/>
    <p:sldId id="263" r:id="rId7"/>
    <p:sldId id="259" r:id="rId8"/>
    <p:sldId id="264" r:id="rId9"/>
    <p:sldId id="260" r:id="rId10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3657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749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6406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5170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8793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49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8854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50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0882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3239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598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A4613-340F-429E-A3C0-FCCE37A9FD3A}" type="datetimeFigureOut">
              <a:rPr lang="ro-RO" smtClean="0"/>
              <a:t>31.01.2019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CB068-9901-4B1D-B76A-5AE37748CEB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16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criteri</a:t>
            </a:r>
            <a:r>
              <a:rPr lang="ro-R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standard</a:t>
            </a:r>
            <a:r>
              <a:rPr lang="ro-R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și indicatori de performanță</a:t>
            </a:r>
          </a:p>
        </p:txBody>
      </p:sp>
    </p:spTree>
    <p:extLst>
      <p:ext uri="{BB962C8B-B14F-4D97-AF65-F5344CB8AC3E}">
        <p14:creationId xmlns:p14="http://schemas.microsoft.com/office/powerpoint/2010/main" val="20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092" y="2369771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159901"/>
              </p:ext>
            </p:extLst>
          </p:nvPr>
        </p:nvGraphicFramePr>
        <p:xfrm>
          <a:off x="93784" y="82062"/>
          <a:ext cx="11992709" cy="6623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9696"/>
                <a:gridCol w="3717388"/>
                <a:gridCol w="2706047"/>
                <a:gridCol w="2520178"/>
                <a:gridCol w="1969400"/>
              </a:tblGrid>
              <a:tr h="4176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Criterii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Standarde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 de performanță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</a:tr>
              <a:tr h="63378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Evaluarea activităților științifice a conucătorilor de doctorat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Îndeplinirea criteriilor CNATDCU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Ponderea conducătorilor de doctorat care îndeplinesc criteriile CNATDCU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Atingerea % de 100% până la următoarea evaluare externă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</a:tr>
              <a:tr h="149827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Lucrări științifice publicate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lucrări în reviste ISI 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în zona roșie;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în zona galbenă;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În zona gri.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Până la următoarea evaluare externă : 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lucrare în  reviste plasate în zona roșie;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lucrare în reviste plasate în zona gri.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</a:tr>
              <a:tr h="2143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Lista lucrărilor publicate în reviste și </a:t>
                      </a:r>
                      <a:r>
                        <a:rPr lang="ro-RO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conferinte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 factor de impact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lucrări cu factor de impact cu valoarea:    -  </a:t>
                      </a:r>
                      <a:r>
                        <a:rPr lang="fr-B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</a:t>
                      </a:r>
                      <a:r>
                        <a:rPr lang="fr-BE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</a:t>
                      </a:r>
                      <a:r>
                        <a:rPr lang="ro-RO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</a:t>
                      </a:r>
                      <a:r>
                        <a:rPr lang="ro-RO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3-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</a:t>
                      </a:r>
                      <a:r>
                        <a:rPr lang="ro-RO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5   </a:t>
                      </a:r>
                    </a:p>
                    <a:p>
                      <a:pPr marL="8001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001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Lucrări publicate în reviste cu factor de impact  &gt; 1, cu o pondere de 25% până la următoarea evaluare externă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</a:tr>
              <a:tr h="1930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 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Domeniul/domeniile dezvoltate în activitatea de cercetare științifică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Domenii științifice noi;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Domenii științifice relevante internațional;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Domenii științifice dezvoltate;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articole științifice publicate în domeniul științific creat;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articole în revistele clasate în prima jumătate a clasamentului respectiv;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citări de articole publicate.</a:t>
                      </a:r>
                      <a:endParaRPr lang="ro-RO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09" marR="2970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8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55831"/>
              </p:ext>
            </p:extLst>
          </p:nvPr>
        </p:nvGraphicFramePr>
        <p:xfrm>
          <a:off x="152399" y="128955"/>
          <a:ext cx="11852031" cy="6576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744"/>
                <a:gridCol w="2487018"/>
                <a:gridCol w="3218493"/>
                <a:gridCol w="2997427"/>
                <a:gridCol w="2342349"/>
              </a:tblGrid>
              <a:tr h="36993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 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Echipa 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cercetare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 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profesional (nr.)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-asistent;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-șef lucrări;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-conferențiar;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- profesor;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CV-urile echipei;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Numărul de participări la echipe de îndrumare.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lucrări: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ISI – total înregistrat în primele 25% din reviste până la următoarea evaluare externă;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</a:tr>
              <a:tr h="28772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15.5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Lista proiectelor de cercetare câștigate: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 competiție;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 alocare directă;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doctoranzi participanți în proiectele de cercetare .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Participarea a 25% dintre doctoranzi  în proiecte de cercetare  până la următoarea evaluare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1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00763"/>
              </p:ext>
            </p:extLst>
          </p:nvPr>
        </p:nvGraphicFramePr>
        <p:xfrm>
          <a:off x="269631" y="114056"/>
          <a:ext cx="11699631" cy="6568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372"/>
                <a:gridCol w="2229035"/>
                <a:gridCol w="2910242"/>
                <a:gridCol w="3225753"/>
                <a:gridCol w="2312229"/>
              </a:tblGrid>
              <a:tr h="6568098">
                <a:tc>
                  <a:txBody>
                    <a:bodyPr/>
                    <a:lstStyle/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Calitatea tezelor de doctorat finalizate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teze finalizate și validate de CNATDCU pentru fiecare conducător științific din școala doctorală;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teze refăcute și validate de CNATDCU;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teze cu plagiat dovedit;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lucrări publicate cu autori doctoranzi;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brevete cu autori doctoranzi;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participări  ale doctoranzilor la conferințe naționale și internaționale;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stagii în alte universități din țară sau din străinătate;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de contracte de cercetare științitică la care participă doctoranzi;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Toate tezele verificate pentru similitudine.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Renunțarea la studiile doctorale  în primii 2 ani sub 10% până la următoarea evaluare externă;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Toți studenții doctoranzi publică în calitate de autori/coautori cel puțin două lucrări în reviste cu factor de impact până la următoarea evaluare externă;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­"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Teze de doctorat în cotutelă națională sau internațională cel puțin 5% .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0" marR="30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28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II a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571167"/>
              </p:ext>
            </p:extLst>
          </p:nvPr>
        </p:nvGraphicFramePr>
        <p:xfrm>
          <a:off x="105507" y="93785"/>
          <a:ext cx="11980986" cy="6658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0373"/>
                <a:gridCol w="2362200"/>
                <a:gridCol w="2895600"/>
                <a:gridCol w="2926080"/>
                <a:gridCol w="2576733"/>
              </a:tblGrid>
              <a:tr h="4222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Criterii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Standarde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 de performanță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</a:tr>
              <a:tr h="10726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Infrastructura de cercetare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Echipamentele de cercetare existente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Echipamentele de cercetare obținute din proiecte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Gradul de înoire în ultimii  5 ani 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Dotări noi până la următoarea evaluare externă. 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</a:tr>
              <a:tr h="4224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Laboratoare de cercetare 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Echipele de îndrumare sunt implicate în proiectele de cercetare împreună cu doctoranzii pe care îi îndrumă până la următoarea evaluare externă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</a:tr>
              <a:tr h="6391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Echipamente de cercetare la care au acces doctoranzii 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8840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Site-ul/site-urile pe care sunt înregistrate echipamentele de cercetare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10726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 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Acorduri de parteneriat pentru cercetare științifică în care sunt implicați doctoranzii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12894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Laboratoarele/centrele de cercetare cu statute/regulamente de funcționare care prevăd accesul doctoranzilor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855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17.7 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Numărul proiectelor de cercetare care implică participarea doctoranzilor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6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III a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2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63122"/>
              </p:ext>
            </p:extLst>
          </p:nvPr>
        </p:nvGraphicFramePr>
        <p:xfrm>
          <a:off x="117233" y="117231"/>
          <a:ext cx="11992705" cy="6600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0567"/>
                <a:gridCol w="3017520"/>
                <a:gridCol w="2847536"/>
                <a:gridCol w="2349304"/>
                <a:gridCol w="2447778"/>
              </a:tblGrid>
              <a:tr h="568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Criterii 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Standarde 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 de performanță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</a:tr>
              <a:tr h="8597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Norme interne de funcționare ale școlii doctorale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Regulamentul studiilor doctorale 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Refacerea periodică a normelor interne, în vederea adaptării lor la lege, H.G. și O.M  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</a:tr>
              <a:tr h="8597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Regulamentul de funcționare al școlii doctorale 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8597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Regulamentul de funcționare al IOSUD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8597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18.3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Regulamentul de admitere la studii doctorale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14414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18.4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Regulamentul de organizare, desfășurare și finalizare a studiilor doctorale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1150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18.5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 de studii doctorale, statutul studentului doctorand</a:t>
                      </a:r>
                      <a:endParaRPr lang="ro-RO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5" marR="56835" marT="0" marB="0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7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642</Words>
  <Application>Microsoft Office PowerPoint</Application>
  <PresentationFormat>Widescreen</PresentationFormat>
  <Paragraphs>146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Sistemul de criterii, standarde și indicatori de performanță</vt:lpstr>
      <vt:lpstr>Partea I</vt:lpstr>
      <vt:lpstr>PowerPoint Presentation</vt:lpstr>
      <vt:lpstr>PowerPoint Presentation</vt:lpstr>
      <vt:lpstr>PowerPoint Presentation</vt:lpstr>
      <vt:lpstr>Partea a II a </vt:lpstr>
      <vt:lpstr>PowerPoint Presentation</vt:lpstr>
      <vt:lpstr>Partea a III a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Cabinet2</dc:creator>
  <cp:lastModifiedBy>User</cp:lastModifiedBy>
  <cp:revision>11</cp:revision>
  <dcterms:created xsi:type="dcterms:W3CDTF">2019-01-31T12:03:07Z</dcterms:created>
  <dcterms:modified xsi:type="dcterms:W3CDTF">2019-01-31T13:16:26Z</dcterms:modified>
</cp:coreProperties>
</file>